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81" r:id="rId3"/>
    <p:sldId id="301" r:id="rId4"/>
    <p:sldId id="378" r:id="rId5"/>
    <p:sldId id="322" r:id="rId6"/>
    <p:sldId id="282" r:id="rId7"/>
    <p:sldId id="289" r:id="rId8"/>
    <p:sldId id="407" r:id="rId9"/>
    <p:sldId id="415" r:id="rId10"/>
    <p:sldId id="368" r:id="rId11"/>
    <p:sldId id="426" r:id="rId12"/>
    <p:sldId id="427" r:id="rId13"/>
    <p:sldId id="428" r:id="rId14"/>
    <p:sldId id="420" r:id="rId15"/>
    <p:sldId id="422" r:id="rId16"/>
    <p:sldId id="416" r:id="rId17"/>
    <p:sldId id="418" r:id="rId18"/>
    <p:sldId id="419" r:id="rId19"/>
    <p:sldId id="417" r:id="rId20"/>
    <p:sldId id="429" r:id="rId21"/>
    <p:sldId id="430" r:id="rId22"/>
    <p:sldId id="431" r:id="rId23"/>
    <p:sldId id="432" r:id="rId24"/>
    <p:sldId id="433" r:id="rId25"/>
  </p:sldIdLst>
  <p:sldSz cx="9144000" cy="6858000" type="screen4x3"/>
  <p:notesSz cx="6884988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4" autoAdjust="0"/>
    <p:restoredTop sz="94609" autoAdjust="0"/>
  </p:normalViewPr>
  <p:slideViewPr>
    <p:cSldViewPr>
      <p:cViewPr varScale="1">
        <p:scale>
          <a:sx n="76" d="100"/>
          <a:sy n="76" d="100"/>
        </p:scale>
        <p:origin x="8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3700" cy="500392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749" y="0"/>
            <a:ext cx="2983700" cy="500392"/>
          </a:xfrm>
          <a:prstGeom prst="rect">
            <a:avLst/>
          </a:prstGeom>
        </p:spPr>
        <p:txBody>
          <a:bodyPr vert="horz" lIns="89163" tIns="44582" rIns="89163" bIns="44582" rtlCol="0"/>
          <a:lstStyle>
            <a:lvl1pPr algn="r">
              <a:defRPr sz="1200"/>
            </a:lvl1pPr>
          </a:lstStyle>
          <a:p>
            <a:fld id="{C170AEEA-A93B-484D-AA6B-D308EA598E1F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08562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63" tIns="44582" rIns="89163" bIns="44582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92" y="4758383"/>
            <a:ext cx="5508606" cy="4508188"/>
          </a:xfrm>
          <a:prstGeom prst="rect">
            <a:avLst/>
          </a:prstGeom>
        </p:spPr>
        <p:txBody>
          <a:bodyPr vert="horz" lIns="89163" tIns="44582" rIns="89163" bIns="4458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767"/>
            <a:ext cx="2983700" cy="500392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749" y="9516767"/>
            <a:ext cx="2983700" cy="500392"/>
          </a:xfrm>
          <a:prstGeom prst="rect">
            <a:avLst/>
          </a:prstGeom>
        </p:spPr>
        <p:txBody>
          <a:bodyPr vert="horz" lIns="89163" tIns="44582" rIns="89163" bIns="44582" rtlCol="0" anchor="b"/>
          <a:lstStyle>
            <a:lvl1pPr algn="r">
              <a:defRPr sz="1200"/>
            </a:lvl1pPr>
          </a:lstStyle>
          <a:p>
            <a:fld id="{7CD2840D-6F17-4014-82EC-865589D58E9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5"/>
          </a:xfrm>
        </p:spPr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362203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362203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2" y="1524003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6BAB65-AF6A-43BD-BAC9-6C79681CB3F7}" type="datetimeFigureOut">
              <a:rPr lang="fr-FR" smtClean="0"/>
              <a:pPr/>
              <a:t>23/03/2022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72C874-BA87-49EC-B933-D1E87B4258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26" indent="-41147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8" indent="-2834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28" indent="-2285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8" indent="-1828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9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48" indent="-1828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11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074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3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STOP LGV sud sainte baume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sz="6600" dirty="0">
                <a:solidFill>
                  <a:srgbClr val="FFC000"/>
                </a:solidFill>
              </a:rPr>
              <a:t>Assemblée Générale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980728"/>
            <a:ext cx="4392488" cy="1008112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rgbClr val="FFC000"/>
                </a:solidFill>
              </a:rPr>
              <a:t>24 mars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1"/>
            <a:ext cx="2664296" cy="204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:\Documents and Settings\EDEL\Mes documents\lgv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31" y="332659"/>
            <a:ext cx="3312367" cy="2273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35496"/>
          </a:xfrm>
        </p:spPr>
        <p:txBody>
          <a:bodyPr>
            <a:normAutofit fontScale="90000"/>
          </a:bodyPr>
          <a:lstStyle/>
          <a:p>
            <a:br>
              <a:rPr lang="fr-FR" dirty="0">
                <a:solidFill>
                  <a:srgbClr val="FFC00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DEROULEMENT DE L’ENQUETE D’UTILITE PUBLIQUE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3600" b="1" dirty="0">
                <a:solidFill>
                  <a:schemeClr val="bg1"/>
                </a:solidFill>
              </a:rPr>
              <a:t>- </a:t>
            </a:r>
            <a:r>
              <a:rPr lang="fr-FR" b="1" dirty="0">
                <a:solidFill>
                  <a:schemeClr val="bg1"/>
                </a:solidFill>
              </a:rPr>
              <a:t>Notre pétition a recueillie plus de 2 319 signatures ( au 23 mars 2022)</a:t>
            </a:r>
          </a:p>
          <a:p>
            <a:pPr algn="just"/>
            <a:r>
              <a:rPr lang="fr-FR" sz="3600" b="1" dirty="0">
                <a:solidFill>
                  <a:schemeClr val="bg1"/>
                </a:solidFill>
              </a:rPr>
              <a:t>- </a:t>
            </a:r>
            <a:r>
              <a:rPr lang="fr-FR" b="1" dirty="0">
                <a:solidFill>
                  <a:schemeClr val="bg1"/>
                </a:solidFill>
              </a:rPr>
              <a:t>Dépôts des avis sur le site de SNCF Réseau par de nombreuses associations et la population du Var, des Bouches du Rhône et des Alpes Maritimes( plus de 1300) </a:t>
            </a:r>
          </a:p>
          <a:p>
            <a:pPr algn="just"/>
            <a:r>
              <a:rPr lang="fr-FR" b="1" dirty="0">
                <a:solidFill>
                  <a:schemeClr val="bg1"/>
                </a:solidFill>
              </a:rPr>
              <a:t>- Rencontres avec le commissaire enquêteur</a:t>
            </a:r>
          </a:p>
          <a:p>
            <a:pPr algn="just">
              <a:buNone/>
            </a:pPr>
            <a:r>
              <a:rPr lang="fr-FR" b="1" dirty="0">
                <a:solidFill>
                  <a:schemeClr val="bg1"/>
                </a:solidFill>
              </a:rPr>
              <a:t>     Les conclusions de l’enquête seront remises par le commissaire enquêteur à la préfecture et aux communes concernées (1 an maximum)</a:t>
            </a:r>
          </a:p>
          <a:p>
            <a:pPr marL="342891" indent="-342891" algn="just"/>
            <a:endParaRPr lang="fr-FR" b="1" dirty="0">
              <a:solidFill>
                <a:schemeClr val="bg1"/>
              </a:solidFill>
            </a:endParaRPr>
          </a:p>
          <a:p>
            <a:pPr algn="just">
              <a:buFont typeface="Arial" charset="0"/>
              <a:buChar char="•"/>
            </a:pPr>
            <a:endParaRPr lang="fr-FR" b="1" dirty="0">
              <a:solidFill>
                <a:schemeClr val="bg1"/>
              </a:solidFill>
            </a:endParaRPr>
          </a:p>
          <a:p>
            <a:pPr algn="just"/>
            <a:endParaRPr lang="fr-F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F705A-EC4D-4BF4-A9CC-9A2A8521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MOTIONS VOTEES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90F6D-B035-462F-8009-4E0A0ADB6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La communauté de SSB a votés pour les phases 1 et 2, mais contre les phases 3 et 4 du projet</a:t>
            </a:r>
          </a:p>
          <a:p>
            <a:r>
              <a:rPr lang="fr-FR" dirty="0">
                <a:solidFill>
                  <a:schemeClr val="bg1"/>
                </a:solidFill>
              </a:rPr>
              <a:t>- Le Beausset contre les phases 3 et 4</a:t>
            </a:r>
          </a:p>
          <a:p>
            <a:r>
              <a:rPr lang="fr-FR" dirty="0">
                <a:solidFill>
                  <a:schemeClr val="bg1"/>
                </a:solidFill>
              </a:rPr>
              <a:t>- Evenos contre les phases 3 et 4</a:t>
            </a:r>
          </a:p>
          <a:p>
            <a:r>
              <a:rPr lang="fr-FR" dirty="0">
                <a:solidFill>
                  <a:schemeClr val="bg1"/>
                </a:solidFill>
              </a:rPr>
              <a:t>- Signes contre les phases 1, 2,3 et 4</a:t>
            </a:r>
          </a:p>
          <a:p>
            <a:r>
              <a:rPr lang="fr-FR" dirty="0">
                <a:solidFill>
                  <a:schemeClr val="bg1"/>
                </a:solidFill>
              </a:rPr>
              <a:t>- le Castellet contre les phases 1, 2,3 et 4</a:t>
            </a:r>
          </a:p>
          <a:p>
            <a:r>
              <a:rPr lang="fr-FR" dirty="0">
                <a:solidFill>
                  <a:schemeClr val="bg1"/>
                </a:solidFill>
              </a:rPr>
              <a:t>La communauté d’agglomération de SSB a également voté une aide financière pour les deux premières phases</a:t>
            </a:r>
          </a:p>
        </p:txBody>
      </p:sp>
    </p:spTree>
    <p:extLst>
      <p:ext uri="{BB962C8B-B14F-4D97-AF65-F5344CB8AC3E}">
        <p14:creationId xmlns:p14="http://schemas.microsoft.com/office/powerpoint/2010/main" val="258827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BEE77-DC13-4149-85E4-A1C2EBC6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EXTRAIT DE LA MOTION DU 21 FEVRIER 2022 DU CONSEIL COMMUNAUTAIRE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7D7D0-D278-4DB1-A2EF-D0611E0F1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« De préciser que notre collectivité est prête à assumer sa </a:t>
            </a:r>
            <a:r>
              <a:rPr lang="fr-FR" dirty="0" err="1">
                <a:solidFill>
                  <a:schemeClr val="bg1"/>
                </a:solidFill>
              </a:rPr>
              <a:t>quote</a:t>
            </a:r>
            <a:r>
              <a:rPr lang="fr-FR" dirty="0">
                <a:solidFill>
                  <a:schemeClr val="bg1"/>
                </a:solidFill>
              </a:rPr>
              <a:t> -part de financement pour les phases 1 et 2 (de l’ordre de 5,95 millions d’Euros pour la période 2023-2035)mais sans engagement de solidarité pour les phases 3 et 4</a:t>
            </a:r>
          </a:p>
          <a:p>
            <a:r>
              <a:rPr lang="fr-FR" dirty="0">
                <a:solidFill>
                  <a:schemeClr val="bg1"/>
                </a:solidFill>
              </a:rPr>
              <a:t>-de se prononcer à nouveau défavorable à la création d’une ligne nouvelle en phase 3 et 4 du projet actuel »</a:t>
            </a:r>
          </a:p>
        </p:txBody>
      </p:sp>
    </p:spTree>
    <p:extLst>
      <p:ext uri="{BB962C8B-B14F-4D97-AF65-F5344CB8AC3E}">
        <p14:creationId xmlns:p14="http://schemas.microsoft.com/office/powerpoint/2010/main" val="258827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4F682-7BBA-4D50-8964-90A7F562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DECLARATION D’UTILITE PUBLIQUE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344C6-E6B3-44DF-A1DC-2AF9660BC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S’agissant de la signature de la déclaration d’utilité publique celle-ci peut faire l’objet d’un décret ou d’un arrêté ministériel ou d’un arrêté conjoint des préfets des Bouches-du-Rhône, du Var et des Alpes-Maritimes </a:t>
            </a:r>
          </a:p>
          <a:p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L’arrêté inter-préfectoral du 9 décembre 2021 indique que la déclaration d’utilité publique sera adoptée par un arrêté inter-préfectoral.</a:t>
            </a:r>
          </a:p>
          <a:p>
            <a:r>
              <a:rPr lang="fr-FR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 signature de la déclaration d’utilité publique interviendra au plus tard 12 mois après la clôture de l’enquête publique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7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251CB-77BE-4249-978D-DBDF91AE4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sz="4000" dirty="0">
                <a:solidFill>
                  <a:srgbClr val="FFC000"/>
                </a:solidFill>
              </a:rPr>
            </a:br>
            <a:br>
              <a:rPr lang="fr-FR" sz="4000" dirty="0">
                <a:solidFill>
                  <a:srgbClr val="FFC000"/>
                </a:solidFill>
              </a:rPr>
            </a:br>
            <a:r>
              <a:rPr lang="fr-FR" sz="4000" dirty="0">
                <a:solidFill>
                  <a:srgbClr val="FFC000"/>
                </a:solidFill>
              </a:rPr>
              <a:t>RECOURS </a:t>
            </a:r>
            <a:br>
              <a:rPr lang="fr-FR" sz="4000" dirty="0">
                <a:solidFill>
                  <a:srgbClr val="FFC000"/>
                </a:solidFill>
              </a:rPr>
            </a:br>
            <a:br>
              <a:rPr lang="fr-FR" sz="4000" dirty="0">
                <a:solidFill>
                  <a:srgbClr val="FFC000"/>
                </a:solidFill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01DFC-39A3-4524-A2C4-71BD88C53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Un arrêté inter préfectoral ayant été signé le 9 décembre 2021, la DUP pourra être contestée devant le tribunal administratif dans les deux mois</a:t>
            </a:r>
          </a:p>
          <a:p>
            <a:r>
              <a:rPr lang="fr-FR" dirty="0">
                <a:solidFill>
                  <a:schemeClr val="bg1"/>
                </a:solidFill>
              </a:rPr>
              <a:t> Si par la suite, un </a:t>
            </a:r>
            <a:r>
              <a:rPr lang="fr-FR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décret ministériel </a:t>
            </a:r>
            <a:r>
              <a:rPr lang="fr-FR" dirty="0">
                <a:solidFill>
                  <a:schemeClr val="bg1"/>
                </a:solidFill>
              </a:rPr>
              <a:t>déclare à son tour l’utilité publique des phases 1 et 2 du projet, nous pouvons déposer un recours devant le Conseil d’Etat en prenant un avocat spécialisé à Paris.</a:t>
            </a:r>
          </a:p>
          <a:p>
            <a:r>
              <a:rPr lang="fr-FR" b="1" dirty="0">
                <a:solidFill>
                  <a:schemeClr val="bg1"/>
                </a:solidFill>
              </a:rPr>
              <a:t>Délai</a:t>
            </a:r>
            <a:r>
              <a:rPr lang="fr-FR" i="1" dirty="0">
                <a:solidFill>
                  <a:schemeClr val="bg1"/>
                </a:solidFill>
              </a:rPr>
              <a:t> : Nous avons deux mois à la date de la publication au Journal officiel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Possibilité de former un référé suspension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5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D0D3A-B8EF-4951-95DC-98ECA121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FINANCEMENT DE LA LNPCA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EF29E-93AC-402A-8649-CFB46290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32323"/>
                </a:solidFill>
                <a:effectLst/>
                <a:latin typeface="Brown"/>
              </a:rPr>
              <a:t>L'État, et les collectivités locales intéressées ont signé ce lundi 28 février 2022, le protocole de financement </a:t>
            </a:r>
            <a:r>
              <a:rPr lang="fr-FR" b="1" i="0" u="sng" dirty="0">
                <a:solidFill>
                  <a:srgbClr val="232323"/>
                </a:solidFill>
                <a:effectLst/>
                <a:latin typeface="Brown"/>
              </a:rPr>
              <a:t>des deux premières phases </a:t>
            </a:r>
            <a:r>
              <a:rPr lang="fr-FR" b="1" i="0" dirty="0">
                <a:solidFill>
                  <a:srgbClr val="232323"/>
                </a:solidFill>
                <a:effectLst/>
                <a:latin typeface="Brown"/>
              </a:rPr>
              <a:t>de la Ligne nouvelle Provence Côte d’Azur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2323"/>
                </a:solidFill>
                <a:effectLst/>
                <a:latin typeface="-apple-system"/>
              </a:rPr>
              <a:t>40% par l'Etat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2323"/>
                </a:solidFill>
                <a:effectLst/>
                <a:latin typeface="-apple-system"/>
              </a:rPr>
              <a:t>40% par les collectivités de Provence-Alpes-Côte-d'Azur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32323"/>
                </a:solidFill>
                <a:effectLst/>
                <a:latin typeface="-apple-system"/>
              </a:rPr>
              <a:t>20% restants devant être demandés à l'Europe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32323"/>
                </a:solidFill>
                <a:latin typeface="-apple-system"/>
              </a:rPr>
              <a:t>Création d’un Etablissement Public Local le 2 mars 2022 par ordonnance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356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BF5D5-6206-4ECE-8A20-7D8FF614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C000"/>
                </a:solidFill>
              </a:rPr>
              <a:t>ORDONNANCE DU 2 MARS 2022</a:t>
            </a:r>
            <a:br>
              <a:rPr lang="fr-FR" dirty="0">
                <a:solidFill>
                  <a:srgbClr val="FFC000"/>
                </a:solidFill>
              </a:rPr>
            </a:br>
            <a:r>
              <a:rPr lang="fr-FR" dirty="0">
                <a:solidFill>
                  <a:srgbClr val="FFC000"/>
                </a:solidFill>
              </a:rPr>
              <a:t> (publiée au Journal officiel)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0E42E-EE2F-4019-8F0C-685DB725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sourcesanspro"/>
              </a:rPr>
              <a:t>« - Il est créé un établissement public local à caractère industriel et commercial, doté de la personnalité morale et de l'autonomie financière, dénommé « Société de la Ligne Nouvelle Provence Côte d'Azur ».</a:t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sourcesanspro"/>
              </a:rPr>
              <a:t>II. - Cet établissement public, rattaché aux collectivités territoriales et groupements de collectivités territoriales mentionnés au I de l'article 3, a pour mission de contribuer au financement de l'infrastructure ferroviaire dénommée « Ligne Nouvelle Provence Côte d'Azur »:</a:t>
            </a:r>
          </a:p>
          <a:p>
            <a:r>
              <a:rPr lang="fr-FR" sz="2400" dirty="0">
                <a:solidFill>
                  <a:srgbClr val="000000"/>
                </a:solidFill>
                <a:latin typeface="sourcesanspro"/>
              </a:rPr>
              <a:t>1° Les phases 1 et 2 de la Ligne Nouvelle Provence Côte d'Azur</a:t>
            </a:r>
          </a:p>
          <a:p>
            <a:r>
              <a:rPr lang="fr-FR" sz="2400" dirty="0">
                <a:solidFill>
                  <a:srgbClr val="000000"/>
                </a:solidFill>
                <a:latin typeface="sourcesanspro"/>
              </a:rPr>
              <a:t> Les phases ultérieures, à savoir les phases 3 et 4 »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847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F26DA-3351-427B-A596-91B03061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3"/>
                </a:solidFill>
              </a:rPr>
              <a:t>UN EXEMPLE D’ ORDONNANCE SIGNEE POUR LA LIGNE BORDEAUX-TOULOUSE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3C4A53-0FF4-46DA-8FDF-661F26A2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3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chemeClr val="bg1"/>
                </a:solidFill>
              </a:rPr>
              <a:t>« Le produit mentionné est réparti, entre toutes les </a:t>
            </a:r>
            <a:r>
              <a:rPr lang="fr-FR" b="1" dirty="0">
                <a:solidFill>
                  <a:schemeClr val="bg1"/>
                </a:solidFill>
              </a:rPr>
              <a:t>personnes physiques ou morales assujetties aux taxes foncières sur les propriétés bâties et non bâties, à la taxe d’habitation sur les résidences secondaires et autres locaux meublés non affectés à l’habitation principale et à la cotisation foncière des entreprises </a:t>
            </a:r>
            <a:r>
              <a:rPr lang="fr-FR" dirty="0">
                <a:solidFill>
                  <a:schemeClr val="bg1"/>
                </a:solidFill>
              </a:rPr>
              <a:t>dans les communes membres des établissements publics de coopération intercommunale à fiscalité propre situés à moins de soixante minutes par véhicule automobile d’une gare desservie par la future ligne à grande vitesse. »</a:t>
            </a:r>
          </a:p>
        </p:txBody>
      </p:sp>
    </p:spTree>
    <p:extLst>
      <p:ext uri="{BB962C8B-B14F-4D97-AF65-F5344CB8AC3E}">
        <p14:creationId xmlns:p14="http://schemas.microsoft.com/office/powerpoint/2010/main" val="310205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BC4A7A42-5CC9-42C0-8430-20E371ABC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9" y="116632"/>
            <a:ext cx="4464495" cy="6624736"/>
          </a:xfrm>
        </p:spPr>
      </p:pic>
    </p:spTree>
    <p:extLst>
      <p:ext uri="{BB962C8B-B14F-4D97-AF65-F5344CB8AC3E}">
        <p14:creationId xmlns:p14="http://schemas.microsoft.com/office/powerpoint/2010/main" val="2343338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6">
            <a:extLst>
              <a:ext uri="{FF2B5EF4-FFF2-40B4-BE49-F238E27FC236}">
                <a16:creationId xmlns:a16="http://schemas.microsoft.com/office/drawing/2014/main" id="{87523C70-2C3E-42E2-9787-EAD45A02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7" y="116632"/>
            <a:ext cx="3456383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5904656" cy="576064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800" dirty="0">
                <a:solidFill>
                  <a:srgbClr val="FFC000"/>
                </a:solidFill>
              </a:rPr>
              <a:t>ORDRE DU JOUR</a:t>
            </a:r>
            <a:r>
              <a:rPr lang="fr-FR" sz="4800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60440"/>
          </a:xfrm>
        </p:spPr>
        <p:txBody>
          <a:bodyPr>
            <a:normAutofit/>
          </a:bodyPr>
          <a:lstStyle/>
          <a:p>
            <a:r>
              <a:rPr lang="fr-FR" i="1" u="sng" dirty="0">
                <a:solidFill>
                  <a:schemeClr val="bg1"/>
                </a:solidFill>
              </a:rPr>
              <a:t>Assemblée générale</a:t>
            </a:r>
          </a:p>
          <a:p>
            <a:r>
              <a:rPr lang="fr-FR" dirty="0">
                <a:solidFill>
                  <a:schemeClr val="bg1"/>
                </a:solidFill>
              </a:rPr>
              <a:t>Rapport d’activité et bilan moral de 2021- Vote  </a:t>
            </a:r>
          </a:p>
          <a:p>
            <a:r>
              <a:rPr lang="fr-FR" dirty="0">
                <a:solidFill>
                  <a:schemeClr val="bg1"/>
                </a:solidFill>
              </a:rPr>
              <a:t>Bilan financier – Vote du quitus-Appel à cotisation</a:t>
            </a:r>
          </a:p>
          <a:p>
            <a:r>
              <a:rPr lang="fr-FR" dirty="0">
                <a:solidFill>
                  <a:schemeClr val="bg1"/>
                </a:solidFill>
              </a:rPr>
              <a:t>Conseil d’administration – Elections</a:t>
            </a:r>
          </a:p>
          <a:p>
            <a:r>
              <a:rPr lang="fr-FR" dirty="0">
                <a:solidFill>
                  <a:schemeClr val="bg1"/>
                </a:solidFill>
              </a:rPr>
              <a:t>L’enquête publique et ses suites</a:t>
            </a:r>
          </a:p>
          <a:p>
            <a:r>
              <a:rPr lang="fr-FR" dirty="0">
                <a:solidFill>
                  <a:schemeClr val="bg1"/>
                </a:solidFill>
              </a:rPr>
              <a:t>Questions diverses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CF3C865A-0003-49A8-A7F7-E9A2A6910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13641"/>
              </p:ext>
            </p:extLst>
          </p:nvPr>
        </p:nvGraphicFramePr>
        <p:xfrm>
          <a:off x="467544" y="0"/>
          <a:ext cx="835292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5667124" imgH="8010192" progId="AcroExch.Document.DC">
                  <p:embed/>
                </p:oleObj>
              </mc:Choice>
              <mc:Fallback>
                <p:oleObj name="Acrobat Document" r:id="rId3" imgW="5667124" imgH="80101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0"/>
                        <a:ext cx="835292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2246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B4A88B-0979-475C-A574-9E3E736E5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2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BC454F3-6749-47BD-A26E-28CB469FB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7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60C950-8908-4447-AF3F-76AF5C66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0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5339DF-4469-495D-95B5-7E925C50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00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880" cy="93610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</a:rPr>
              <a:t>RAPPORT MORAL ET RAPPORT D’ACTIVITE 2021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7332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1800" b="1" dirty="0">
                <a:solidFill>
                  <a:schemeClr val="bg1"/>
                </a:solidFill>
              </a:rPr>
              <a:t>       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- Réunions du Conseil d’Administration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 - Communiqués de presse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 - Courriers divers: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   - aux candidats aux élection régionales et  départementales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  - aux candidats aux législatives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     -au gouvernement, aux présidents des collectivités finançant les études,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- mise à jour du site internet, informations par mail auprès des adhérents, des sympathisants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   - participation aux  Forums des associations au Beausset et au Castellet</a:t>
            </a:r>
          </a:p>
          <a:p>
            <a:pPr algn="just">
              <a:buNone/>
            </a:pPr>
            <a:r>
              <a:rPr lang="fr-FR" sz="2400" b="1" dirty="0">
                <a:solidFill>
                  <a:schemeClr val="bg1"/>
                </a:solidFill>
              </a:rPr>
              <a:t>-</a:t>
            </a:r>
          </a:p>
          <a:p>
            <a:pPr algn="just"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sz="2000" b="1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sz="2000" b="1" dirty="0">
                <a:solidFill>
                  <a:schemeClr val="bg1"/>
                </a:solidFill>
              </a:rPr>
              <a:t>       </a:t>
            </a:r>
            <a:endParaRPr lang="fr-FR" sz="1600" b="1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fr-FR" sz="1600" b="1" dirty="0">
              <a:solidFill>
                <a:schemeClr val="bg1"/>
              </a:solidFill>
              <a:latin typeface="+mj-lt"/>
            </a:endParaRPr>
          </a:p>
          <a:p>
            <a:pPr>
              <a:buFont typeface="Arial" charset="0"/>
              <a:buChar char="•"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fr-FR" sz="2400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28800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:</a:t>
            </a:r>
          </a:p>
          <a:p>
            <a:r>
              <a:rPr lang="fr-FR" sz="2400" dirty="0">
                <a:solidFill>
                  <a:schemeClr val="bg1"/>
                </a:solidFill>
              </a:rPr>
              <a:t>Merci aux médias qui sont toujours présents: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Sites internet</a:t>
            </a:r>
            <a:r>
              <a:rPr lang="fr-FR" sz="2400" dirty="0">
                <a:solidFill>
                  <a:schemeClr val="bg1"/>
                </a:solidFill>
              </a:rPr>
              <a:t>: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 BLOG LE BEAUSSETAN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 BANDOL BLOG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 SIX FOURS.NET</a:t>
            </a:r>
          </a:p>
          <a:p>
            <a:r>
              <a:rPr lang="fr-FR" sz="2400" dirty="0">
                <a:solidFill>
                  <a:schemeClr val="bg1"/>
                </a:solidFill>
              </a:rPr>
              <a:t>-  TV83</a:t>
            </a:r>
          </a:p>
          <a:p>
            <a:pPr marL="285744" indent="-285744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LO CEBIER ( Le Lien)</a:t>
            </a:r>
          </a:p>
          <a:p>
            <a:r>
              <a:rPr lang="fr-FR" sz="2400" dirty="0">
                <a:solidFill>
                  <a:schemeClr val="bg1"/>
                </a:solidFill>
              </a:rPr>
              <a:t> -  Var matin</a:t>
            </a:r>
          </a:p>
          <a:p>
            <a:pPr marL="285744" indent="-285744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La Provence</a:t>
            </a:r>
          </a:p>
          <a:p>
            <a:pPr marL="285744" indent="-285744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La Marseillaise</a:t>
            </a:r>
          </a:p>
          <a:p>
            <a:pPr marL="285744" indent="-285744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France Bleue Provence</a:t>
            </a:r>
          </a:p>
          <a:p>
            <a:pPr marL="285744" indent="-285744">
              <a:buFontTx/>
              <a:buChar char="-"/>
            </a:pP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71600" y="836715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RETOMBEES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MEDIATIQUES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COMPTE D’EXPLOITATION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3A71EEC0-26B5-4592-ABEF-94D81D9C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6" y="-416185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BCE9E4A9-5289-4F74-9363-C4C04D9C1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-207750"/>
            <a:ext cx="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900" dirty="0">
              <a:solidFill>
                <a:srgbClr val="1D2228"/>
              </a:solidFill>
              <a:latin typeface="YahooSan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F22283-1A3A-4DA6-97C6-BD62AA0BA6FF}"/>
              </a:ext>
            </a:extLst>
          </p:cNvPr>
          <p:cNvSpPr txBox="1"/>
          <p:nvPr/>
        </p:nvSpPr>
        <p:spPr>
          <a:xfrm>
            <a:off x="889248" y="1305341"/>
            <a:ext cx="736550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</a:rPr>
              <a:t>Recettes</a:t>
            </a:r>
            <a:r>
              <a:rPr lang="fr-FR" sz="2400" dirty="0">
                <a:solidFill>
                  <a:schemeClr val="bg1"/>
                </a:solidFill>
              </a:rPr>
              <a:t> :                      1 096.00 €  cotisations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b="1" i="1" dirty="0">
                <a:solidFill>
                  <a:schemeClr val="bg1"/>
                </a:solidFill>
              </a:rPr>
              <a:t>Dépenses </a:t>
            </a:r>
            <a:r>
              <a:rPr lang="fr-FR" sz="2400" dirty="0">
                <a:solidFill>
                  <a:schemeClr val="bg1"/>
                </a:solidFill>
              </a:rPr>
              <a:t> pour un total de 416.31 €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                                      45.00 € gerbe lors du décès de  notre ami Jo </a:t>
            </a:r>
            <a:r>
              <a:rPr lang="fr-FR" sz="2400" dirty="0" err="1">
                <a:solidFill>
                  <a:schemeClr val="bg1"/>
                </a:solidFill>
              </a:rPr>
              <a:t>Fabris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                                     263.31 €  assurances </a:t>
            </a:r>
          </a:p>
          <a:p>
            <a:r>
              <a:rPr lang="fr-FR" sz="2400" dirty="0">
                <a:solidFill>
                  <a:schemeClr val="bg1"/>
                </a:solidFill>
              </a:rPr>
              <a:t>                                      108.00 € site internet 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Notre trésorerie au 31 décembre 2021 : </a:t>
            </a:r>
          </a:p>
          <a:p>
            <a:r>
              <a:rPr lang="fr-FR" sz="2400" dirty="0">
                <a:solidFill>
                  <a:schemeClr val="bg1"/>
                </a:solidFill>
              </a:rPr>
              <a:t>Compte courant                 2 421.63 €</a:t>
            </a:r>
          </a:p>
          <a:p>
            <a:r>
              <a:rPr lang="fr-FR" sz="2400" dirty="0">
                <a:solidFill>
                  <a:schemeClr val="bg1"/>
                </a:solidFill>
              </a:rPr>
              <a:t>Livret A (intérêts inclus)  12 604.41€ </a:t>
            </a:r>
          </a:p>
          <a:p>
            <a:r>
              <a:rPr lang="fr-FR" sz="2400" dirty="0">
                <a:solidFill>
                  <a:schemeClr val="bg1"/>
                </a:solidFill>
              </a:rPr>
              <a:t>Caisse :                               20.00 €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275040" cy="807368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COMPTE D’EXPLOITATION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43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comptes de l’association sont soumis à l’approbation des adhérents </a:t>
            </a:r>
          </a:p>
          <a:p>
            <a:r>
              <a:rPr lang="fr-FR" dirty="0">
                <a:solidFill>
                  <a:schemeClr val="bg1"/>
                </a:solidFill>
              </a:rPr>
              <a:t>Vote du quitus</a:t>
            </a:r>
          </a:p>
          <a:p>
            <a:r>
              <a:rPr lang="fr-FR" dirty="0">
                <a:solidFill>
                  <a:schemeClr val="bg1"/>
                </a:solidFill>
              </a:rPr>
              <a:t>Montant des cotisations : le Conseil d’administration propose un montant de 5€ pour 2022 minimum pour les adhérents et 25€ pour les associations.</a:t>
            </a:r>
          </a:p>
          <a:p>
            <a:r>
              <a:rPr lang="fr-FR" dirty="0">
                <a:solidFill>
                  <a:schemeClr val="bg1"/>
                </a:solidFill>
              </a:rPr>
              <a:t>Vote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987008" cy="735360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C000"/>
                </a:solidFill>
              </a:rPr>
              <a:t>Conseil d’Administration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7"/>
            <a:ext cx="8229600" cy="48096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bg1"/>
                </a:solidFill>
              </a:rPr>
              <a:t>* Renouvellement statutaire d’un tiers des membres du C.A, composé à ce jour de 12 membres.</a:t>
            </a:r>
          </a:p>
          <a:p>
            <a:pPr>
              <a:buNone/>
            </a:pPr>
            <a:r>
              <a:rPr lang="fr-FR" dirty="0">
                <a:solidFill>
                  <a:schemeClr val="bg1"/>
                </a:solidFill>
              </a:rPr>
              <a:t>    *    Membres sortants : Didier CADE, Claude BUISSON, Edel MELIN</a:t>
            </a:r>
          </a:p>
          <a:p>
            <a:pPr algn="just">
              <a:buNone/>
            </a:pPr>
            <a:r>
              <a:rPr lang="fr-FR" dirty="0">
                <a:solidFill>
                  <a:schemeClr val="bg1"/>
                </a:solidFill>
              </a:rPr>
              <a:t>	*   Candidats :Didier Cade, Claude Buisson, Edel </a:t>
            </a:r>
            <a:r>
              <a:rPr lang="fr-FR" dirty="0" err="1">
                <a:solidFill>
                  <a:schemeClr val="bg1"/>
                </a:solidFill>
              </a:rPr>
              <a:t>Mélin</a:t>
            </a:r>
            <a:endParaRPr lang="fr-FR" dirty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fr-FR" dirty="0">
                <a:solidFill>
                  <a:schemeClr val="bg1"/>
                </a:solidFill>
              </a:rPr>
              <a:t>	*   Vote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NOTRE AMI JO FABRIS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CB118B54-74C1-45CC-942F-0638761EA5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6" y="1628803"/>
            <a:ext cx="403991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94611-6908-494A-AF49-9C65FBED7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3"/>
                </a:solidFill>
              </a:rPr>
              <a:t>ENQUETE PUBLIQUE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dirty="0">
                <a:solidFill>
                  <a:schemeClr val="accent3"/>
                </a:solidFill>
              </a:rPr>
              <a:t> SUR LES PHASES 1 ET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2F6A9-52EB-4875-AA79-1EFD44F2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45" y="1556792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</a:rPr>
              <a:t>La phase 1 – de 2023 à 2027 – et d’un coût de 860 millions d’euros, concernerait  - un premier réaménagement du Fonctionnement du plateau Saint Charles à Marseille  - une première phase de l’aménagement du pôle d’échange multimodal (PEM) de Saint-Augustin à Nice et de la gare de la Pauline à Toulon.  -</a:t>
            </a:r>
          </a:p>
          <a:p>
            <a:r>
              <a:rPr lang="fr-FR" dirty="0">
                <a:solidFill>
                  <a:schemeClr val="bg1"/>
                </a:solidFill>
              </a:rPr>
              <a:t>  La phase 2 – évaluée à 2,9 milliards et se déroulant de 2028 à 2032 – Traversé souterraine de 8km à Marseille-la gare souterraine et la finalisation des aménagements du plateau Saint-Charles à Marseille,  - la bifurcation de Grasse,  - le remisage des TER à Cannes,  - l’aménagement de la ligne classique Cannes-Nice-RER Toulonnais de St Cyr-Carnoules</a:t>
            </a:r>
          </a:p>
        </p:txBody>
      </p:sp>
    </p:spTree>
    <p:extLst>
      <p:ext uri="{BB962C8B-B14F-4D97-AF65-F5344CB8AC3E}">
        <p14:creationId xmlns:p14="http://schemas.microsoft.com/office/powerpoint/2010/main" val="192403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17210</TotalTime>
  <Words>1151</Words>
  <Application>Microsoft Office PowerPoint</Application>
  <PresentationFormat>Affichage à l'écran (4:3)</PresentationFormat>
  <Paragraphs>112</Paragraphs>
  <Slides>24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-apple-system</vt:lpstr>
      <vt:lpstr>Arial</vt:lpstr>
      <vt:lpstr>Brown</vt:lpstr>
      <vt:lpstr>Calibri</vt:lpstr>
      <vt:lpstr>Constantia</vt:lpstr>
      <vt:lpstr>sourcesanspro</vt:lpstr>
      <vt:lpstr>Times New Roman</vt:lpstr>
      <vt:lpstr>Wingdings</vt:lpstr>
      <vt:lpstr>Wingdings 2</vt:lpstr>
      <vt:lpstr>Wingdings 3</vt:lpstr>
      <vt:lpstr>YahooSans</vt:lpstr>
      <vt:lpstr>Apex</vt:lpstr>
      <vt:lpstr>Acrobat Document</vt:lpstr>
      <vt:lpstr>STOP LGV sud sainte baume Assemblée Générale</vt:lpstr>
      <vt:lpstr>ORDRE DU JOUR:</vt:lpstr>
      <vt:lpstr>RAPPORT MORAL ET RAPPORT D’ACTIVITE 2021</vt:lpstr>
      <vt:lpstr>Présentation PowerPoint</vt:lpstr>
      <vt:lpstr>COMPTE D’EXPLOITATION</vt:lpstr>
      <vt:lpstr>COMPTE D’EXPLOITATION</vt:lpstr>
      <vt:lpstr>Conseil d’Administration</vt:lpstr>
      <vt:lpstr>A NOTRE AMI JO FABRIS</vt:lpstr>
      <vt:lpstr>ENQUETE PUBLIQUE  SUR LES PHASES 1 ET 2</vt:lpstr>
      <vt:lpstr> DEROULEMENT DE L’ENQUETE D’UTILITE PUBLIQUE )</vt:lpstr>
      <vt:lpstr>DES MOTIONS VOTEES </vt:lpstr>
      <vt:lpstr>EXTRAIT DE LA MOTION DU 21 FEVRIER 2022 DU CONSEIL COMMUNAUTAIRE</vt:lpstr>
      <vt:lpstr>DECLARATION D’UTILITE PUBLIQUE</vt:lpstr>
      <vt:lpstr>  RECOURS   </vt:lpstr>
      <vt:lpstr>FINANCEMENT DE LA LNPCA</vt:lpstr>
      <vt:lpstr>ORDONNANCE DU 2 MARS 2022  (publiée au Journal officiel)</vt:lpstr>
      <vt:lpstr>UN EXEMPLE D’ ORDONNANCE SIGNEE POUR LA LIGNE BORDEAUX-TOULOUSE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LGV SANARY Assemblee Générale</dc:title>
  <dc:creator>bernard</dc:creator>
  <cp:lastModifiedBy>collectif lgvssb</cp:lastModifiedBy>
  <cp:revision>1717</cp:revision>
  <dcterms:created xsi:type="dcterms:W3CDTF">2012-11-22T15:44:42Z</dcterms:created>
  <dcterms:modified xsi:type="dcterms:W3CDTF">2022-03-23T17:39:04Z</dcterms:modified>
</cp:coreProperties>
</file>